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95" r:id="rId3"/>
    <p:sldId id="296" r:id="rId4"/>
    <p:sldId id="297" r:id="rId5"/>
    <p:sldId id="298" r:id="rId6"/>
    <p:sldId id="305" r:id="rId7"/>
    <p:sldId id="306" r:id="rId8"/>
    <p:sldId id="299" r:id="rId9"/>
    <p:sldId id="301" r:id="rId10"/>
    <p:sldId id="307" r:id="rId11"/>
    <p:sldId id="302" r:id="rId12"/>
    <p:sldId id="308" r:id="rId13"/>
    <p:sldId id="309" r:id="rId14"/>
    <p:sldId id="303" r:id="rId15"/>
    <p:sldId id="310" r:id="rId16"/>
  </p:sldIdLst>
  <p:sldSz cx="9144000" cy="5143500" type="screen16x9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84" y="-2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079984985330594E-2"/>
          <c:y val="6.7191042381409105E-2"/>
          <c:w val="0.92892001501466936"/>
          <c:h val="0.7995368541210792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Лист1!$C$9:$G$9</c:f>
              <c:strCache>
                <c:ptCount val="5"/>
                <c:pt idx="0">
                  <c:v>МВТо-1-19</c:v>
                </c:pt>
                <c:pt idx="1">
                  <c:v>ТТПо-1-19</c:v>
                </c:pt>
                <c:pt idx="2">
                  <c:v>ТТПо-2-19</c:v>
                </c:pt>
                <c:pt idx="3">
                  <c:v>ЭТМо-1-19</c:v>
                </c:pt>
                <c:pt idx="4">
                  <c:v>ЭТМо-2-19</c:v>
                </c:pt>
              </c:strCache>
            </c:strRef>
          </c:cat>
          <c:val>
            <c:numRef>
              <c:f>Лист1!$C$13:$G$13</c:f>
              <c:numCache>
                <c:formatCode>General</c:formatCode>
                <c:ptCount val="5"/>
                <c:pt idx="0">
                  <c:v>83.28</c:v>
                </c:pt>
                <c:pt idx="1">
                  <c:v>77.05</c:v>
                </c:pt>
                <c:pt idx="2">
                  <c:v>80.98</c:v>
                </c:pt>
                <c:pt idx="3">
                  <c:v>79.59</c:v>
                </c:pt>
                <c:pt idx="4">
                  <c:v>80.19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901760"/>
        <c:axId val="32907648"/>
        <c:axId val="0"/>
      </c:bar3DChart>
      <c:catAx>
        <c:axId val="3290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2907648"/>
        <c:crosses val="autoZero"/>
        <c:auto val="1"/>
        <c:lblAlgn val="ctr"/>
        <c:lblOffset val="100"/>
        <c:noMultiLvlLbl val="0"/>
      </c:catAx>
      <c:valAx>
        <c:axId val="329076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0176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255545069681877E-2"/>
          <c:y val="5.7488731086345925E-2"/>
          <c:w val="0.94174445493031811"/>
          <c:h val="0.79903053365950893"/>
        </c:manualLayout>
      </c:layout>
      <c:bar3DChart>
        <c:barDir val="col"/>
        <c:grouping val="clustered"/>
        <c:varyColors val="0"/>
        <c:ser>
          <c:idx val="0"/>
          <c:order val="0"/>
          <c:tx>
            <c:v>1 полугодие</c:v>
          </c:tx>
          <c:invertIfNegative val="0"/>
          <c:cat>
            <c:strRef>
              <c:f>Лист1!$B$27:$F$27</c:f>
              <c:strCache>
                <c:ptCount val="5"/>
                <c:pt idx="0">
                  <c:v>МВТо-1-19</c:v>
                </c:pt>
                <c:pt idx="1">
                  <c:v>ТТПо-1-19</c:v>
                </c:pt>
                <c:pt idx="2">
                  <c:v>ТТПо-2-19</c:v>
                </c:pt>
                <c:pt idx="3">
                  <c:v>ЭТМо-1-19</c:v>
                </c:pt>
                <c:pt idx="4">
                  <c:v>ЭТМо-2-19</c:v>
                </c:pt>
              </c:strCache>
            </c:strRef>
          </c:cat>
          <c:val>
            <c:numRef>
              <c:f>Лист1!$B$28:$F$28</c:f>
              <c:numCache>
                <c:formatCode>General</c:formatCode>
                <c:ptCount val="5"/>
                <c:pt idx="0">
                  <c:v>74.41</c:v>
                </c:pt>
                <c:pt idx="1">
                  <c:v>75.75</c:v>
                </c:pt>
                <c:pt idx="2">
                  <c:v>76.7</c:v>
                </c:pt>
                <c:pt idx="3">
                  <c:v>76.58</c:v>
                </c:pt>
                <c:pt idx="4">
                  <c:v>74.89</c:v>
                </c:pt>
              </c:numCache>
            </c:numRef>
          </c:val>
        </c:ser>
        <c:ser>
          <c:idx val="1"/>
          <c:order val="1"/>
          <c:tx>
            <c:v>2 полугодие</c:v>
          </c:tx>
          <c:invertIfNegative val="0"/>
          <c:cat>
            <c:strRef>
              <c:f>Лист1!$B$27:$F$27</c:f>
              <c:strCache>
                <c:ptCount val="5"/>
                <c:pt idx="0">
                  <c:v>МВТо-1-19</c:v>
                </c:pt>
                <c:pt idx="1">
                  <c:v>ТТПо-1-19</c:v>
                </c:pt>
                <c:pt idx="2">
                  <c:v>ТТПо-2-19</c:v>
                </c:pt>
                <c:pt idx="3">
                  <c:v>ЭТМо-1-19</c:v>
                </c:pt>
                <c:pt idx="4">
                  <c:v>ЭТМо-2-19</c:v>
                </c:pt>
              </c:strCache>
            </c:strRef>
          </c:cat>
          <c:val>
            <c:numRef>
              <c:f>Лист1!$B$29:$F$29</c:f>
              <c:numCache>
                <c:formatCode>General</c:formatCode>
                <c:ptCount val="5"/>
                <c:pt idx="0">
                  <c:v>83.28</c:v>
                </c:pt>
                <c:pt idx="1">
                  <c:v>77.05</c:v>
                </c:pt>
                <c:pt idx="2">
                  <c:v>80.98</c:v>
                </c:pt>
                <c:pt idx="3">
                  <c:v>79.59</c:v>
                </c:pt>
                <c:pt idx="4">
                  <c:v>80.19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75200"/>
        <c:axId val="33076736"/>
        <c:axId val="0"/>
      </c:bar3DChart>
      <c:catAx>
        <c:axId val="33075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3076736"/>
        <c:crosses val="autoZero"/>
        <c:auto val="1"/>
        <c:lblAlgn val="ctr"/>
        <c:lblOffset val="100"/>
        <c:noMultiLvlLbl val="0"/>
      </c:catAx>
      <c:valAx>
        <c:axId val="3307673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7520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9541063261689038"/>
          <c:y val="1.9328008055009921E-2"/>
          <c:w val="0.16664324313317905"/>
          <c:h val="0.199607569991845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Лист1!$C$41:$F$41</c:f>
              <c:strCache>
                <c:ptCount val="4"/>
                <c:pt idx="0">
                  <c:v>ТТПо-1-18</c:v>
                </c:pt>
                <c:pt idx="1">
                  <c:v>ТТПо-2-18</c:v>
                </c:pt>
                <c:pt idx="2">
                  <c:v>ЭТМо-1-18</c:v>
                </c:pt>
                <c:pt idx="3">
                  <c:v>ЭТМо-2-18</c:v>
                </c:pt>
              </c:strCache>
            </c:strRef>
          </c:cat>
          <c:val>
            <c:numRef>
              <c:f>Лист1!$C$45:$F$45</c:f>
              <c:numCache>
                <c:formatCode>0.00</c:formatCode>
                <c:ptCount val="4"/>
                <c:pt idx="0" formatCode="General">
                  <c:v>73.539999999999992</c:v>
                </c:pt>
                <c:pt idx="1">
                  <c:v>78.5</c:v>
                </c:pt>
                <c:pt idx="2">
                  <c:v>80</c:v>
                </c:pt>
                <c:pt idx="3" formatCode="General">
                  <c:v>76.42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Лист1!$C$41:$F$41</c:f>
              <c:strCache>
                <c:ptCount val="4"/>
                <c:pt idx="0">
                  <c:v>ТТПо-1-18</c:v>
                </c:pt>
                <c:pt idx="1">
                  <c:v>ТТПо-2-18</c:v>
                </c:pt>
                <c:pt idx="2">
                  <c:v>ЭТМо-1-18</c:v>
                </c:pt>
                <c:pt idx="3">
                  <c:v>ЭТМо-2-18</c:v>
                </c:pt>
              </c:strCache>
            </c:strRef>
          </c:cat>
          <c:val>
            <c:numRef>
              <c:f>Лист1!$C$46:$F$46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146368"/>
        <c:axId val="33147904"/>
        <c:axId val="0"/>
      </c:bar3DChart>
      <c:catAx>
        <c:axId val="33146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3147904"/>
        <c:crosses val="autoZero"/>
        <c:auto val="1"/>
        <c:lblAlgn val="ctr"/>
        <c:lblOffset val="100"/>
        <c:noMultiLvlLbl val="0"/>
      </c:catAx>
      <c:valAx>
        <c:axId val="331479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4636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44313210848647E-2"/>
          <c:y val="5.3153875313099494E-2"/>
          <c:w val="0.92975568678915133"/>
          <c:h val="0.81418434963265784"/>
        </c:manualLayout>
      </c:layout>
      <c:bar3DChart>
        <c:barDir val="col"/>
        <c:grouping val="clustered"/>
        <c:varyColors val="0"/>
        <c:ser>
          <c:idx val="0"/>
          <c:order val="0"/>
          <c:tx>
            <c:v>1 полугодие</c:v>
          </c:tx>
          <c:invertIfNegative val="0"/>
          <c:cat>
            <c:strRef>
              <c:f>Лист1!$C$58:$F$58</c:f>
              <c:strCache>
                <c:ptCount val="4"/>
                <c:pt idx="0">
                  <c:v>ТТПо-1-18</c:v>
                </c:pt>
                <c:pt idx="1">
                  <c:v>ТТПо-2-18</c:v>
                </c:pt>
                <c:pt idx="2">
                  <c:v>ЭТМо-1-18</c:v>
                </c:pt>
                <c:pt idx="3">
                  <c:v>ЭТМо-2-18</c:v>
                </c:pt>
              </c:strCache>
            </c:strRef>
          </c:cat>
          <c:val>
            <c:numRef>
              <c:f>Лист1!$C$59:$F$59</c:f>
              <c:numCache>
                <c:formatCode>General</c:formatCode>
                <c:ptCount val="4"/>
                <c:pt idx="0">
                  <c:v>75.989999999999995</c:v>
                </c:pt>
                <c:pt idx="1">
                  <c:v>79.59</c:v>
                </c:pt>
                <c:pt idx="2">
                  <c:v>75.319999999999993</c:v>
                </c:pt>
                <c:pt idx="3">
                  <c:v>73.52</c:v>
                </c:pt>
              </c:numCache>
            </c:numRef>
          </c:val>
        </c:ser>
        <c:ser>
          <c:idx val="1"/>
          <c:order val="1"/>
          <c:tx>
            <c:v>2 полугодие</c:v>
          </c:tx>
          <c:invertIfNegative val="0"/>
          <c:cat>
            <c:strRef>
              <c:f>Лист1!$C$58:$F$58</c:f>
              <c:strCache>
                <c:ptCount val="4"/>
                <c:pt idx="0">
                  <c:v>ТТПо-1-18</c:v>
                </c:pt>
                <c:pt idx="1">
                  <c:v>ТТПо-2-18</c:v>
                </c:pt>
                <c:pt idx="2">
                  <c:v>ЭТМо-1-18</c:v>
                </c:pt>
                <c:pt idx="3">
                  <c:v>ЭТМо-2-18</c:v>
                </c:pt>
              </c:strCache>
            </c:strRef>
          </c:cat>
          <c:val>
            <c:numRef>
              <c:f>Лист1!$C$60:$F$60</c:f>
              <c:numCache>
                <c:formatCode>General</c:formatCode>
                <c:ptCount val="4"/>
                <c:pt idx="0">
                  <c:v>73.540000000000006</c:v>
                </c:pt>
                <c:pt idx="1">
                  <c:v>78.5</c:v>
                </c:pt>
                <c:pt idx="2">
                  <c:v>80</c:v>
                </c:pt>
                <c:pt idx="3">
                  <c:v>76.42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531968"/>
        <c:axId val="34550144"/>
        <c:axId val="0"/>
      </c:bar3DChart>
      <c:catAx>
        <c:axId val="34531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4550144"/>
        <c:crosses val="autoZero"/>
        <c:auto val="1"/>
        <c:lblAlgn val="ctr"/>
        <c:lblOffset val="100"/>
        <c:noMultiLvlLbl val="0"/>
      </c:catAx>
      <c:valAx>
        <c:axId val="345501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3196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9150765529308842"/>
          <c:y val="2.0964838612393292E-2"/>
          <c:w val="0.17932567804024499"/>
          <c:h val="0.22663220128842013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EC854-3EF9-4232-9F89-ADA39021C2AB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34F8E-777F-4523-96FD-115B9E46F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2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27938"/>
      </p:ext>
    </p:extLst>
  </p:cSld>
  <p:clrMapOvr>
    <a:masterClrMapping/>
  </p:clrMapOvr>
  <p:transition spd="slow" advTm="5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0543"/>
      </p:ext>
    </p:extLst>
  </p:cSld>
  <p:clrMapOvr>
    <a:masterClrMapping/>
  </p:clrMapOvr>
  <p:transition spd="slow" advTm="5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69058"/>
      </p:ext>
    </p:extLst>
  </p:cSld>
  <p:clrMapOvr>
    <a:masterClrMapping/>
  </p:clrMapOvr>
  <p:transition spd="slow" advTm="5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816757"/>
      </p:ext>
    </p:extLst>
  </p:cSld>
  <p:clrMapOvr>
    <a:masterClrMapping/>
  </p:clrMapOvr>
  <p:transition spd="slow" advTm="5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878995"/>
      </p:ext>
    </p:extLst>
  </p:cSld>
  <p:clrMapOvr>
    <a:masterClrMapping/>
  </p:clrMapOvr>
  <p:transition spd="slow" advTm="5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214001"/>
      </p:ext>
    </p:extLst>
  </p:cSld>
  <p:clrMapOvr>
    <a:masterClrMapping/>
  </p:clrMapOvr>
  <p:transition spd="slow" advTm="5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28905"/>
      </p:ext>
    </p:extLst>
  </p:cSld>
  <p:clrMapOvr>
    <a:masterClrMapping/>
  </p:clrMapOvr>
  <p:transition spd="slow" advTm="5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19"/>
      </p:ext>
    </p:extLst>
  </p:cSld>
  <p:clrMapOvr>
    <a:masterClrMapping/>
  </p:clrMapOvr>
  <p:transition spd="slow" advTm="5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897936"/>
      </p:ext>
    </p:extLst>
  </p:cSld>
  <p:clrMapOvr>
    <a:masterClrMapping/>
  </p:clrMapOvr>
  <p:transition spd="slow" advTm="5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61904"/>
      </p:ext>
    </p:extLst>
  </p:cSld>
  <p:clrMapOvr>
    <a:masterClrMapping/>
  </p:clrMapOvr>
  <p:transition spd="slow" advTm="5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12738"/>
      </p:ext>
    </p:extLst>
  </p:cSld>
  <p:clrMapOvr>
    <a:masterClrMapping/>
  </p:clrMapOvr>
  <p:transition spd="slow" advTm="5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80AC-A13F-427C-B799-A514AA98C485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45ED9-AA02-49EB-AC4B-60516948C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9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Tm="5000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2139702"/>
            <a:ext cx="8352928" cy="78438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Palatino Linotype" pitchFamily="18" charset="0"/>
              </a:rPr>
              <a:t>М</a:t>
            </a:r>
            <a:r>
              <a:rPr lang="ru-RU" sz="4400" b="1" dirty="0" smtClean="0">
                <a:solidFill>
                  <a:schemeClr val="bg1"/>
                </a:solidFill>
                <a:latin typeface="Palatino Linotype" pitchFamily="18" charset="0"/>
              </a:rPr>
              <a:t>ониторинг результатов модульных точек за 2019-20 учебный год</a:t>
            </a:r>
            <a:endParaRPr lang="ru-RU" sz="4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539552" y="267494"/>
            <a:ext cx="8208912" cy="18002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bg1"/>
                </a:solidFill>
                <a:latin typeface="Palatino Linotype" pitchFamily="18" charset="0"/>
              </a:rPr>
              <a:t>Кыргызский авиационный институт </a:t>
            </a:r>
            <a:r>
              <a:rPr lang="ru-RU" sz="4400" b="1" dirty="0" err="1" smtClean="0">
                <a:solidFill>
                  <a:schemeClr val="bg1"/>
                </a:solidFill>
                <a:latin typeface="Palatino Linotype" pitchFamily="18" charset="0"/>
              </a:rPr>
              <a:t>им.И.Абдраимова</a:t>
            </a:r>
            <a:endParaRPr lang="ru-RU" sz="4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23932"/>
      </p:ext>
    </p:extLst>
  </p:cSld>
  <p:clrMapOvr>
    <a:masterClrMapping/>
  </p:clrMapOvr>
  <p:transition spd="slow" advTm="3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</a:t>
            </a:r>
            <a:r>
              <a:rPr lang="ru-RU" b="1" dirty="0" smtClean="0">
                <a:solidFill>
                  <a:schemeClr val="bg1"/>
                </a:solidFill>
              </a:rPr>
              <a:t>езультаты  за 4 семестр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470710"/>
              </p:ext>
            </p:extLst>
          </p:nvPr>
        </p:nvGraphicFramePr>
        <p:xfrm>
          <a:off x="0" y="1200150"/>
          <a:ext cx="9144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Группа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ТТПо-1-18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ТТПо-2-18</a:t>
                      </a:r>
                    </a:p>
                    <a:p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ЭТМо-1-18</a:t>
                      </a:r>
                    </a:p>
                    <a:p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ЭТМо-2-18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МК1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28,01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29,76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32,23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31,59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МК2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31,74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33,85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33,96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31,8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ИК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13,79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14,89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13,81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13,03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Общ балл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73,54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78,5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80,00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76,42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99630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478"/>
            <a:ext cx="9252520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Динамика </a:t>
            </a:r>
            <a:r>
              <a:rPr lang="ru-RU" b="1" dirty="0" smtClean="0">
                <a:solidFill>
                  <a:schemeClr val="bg1"/>
                </a:solidFill>
              </a:rPr>
              <a:t>по результатом МРСО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2 </a:t>
            </a:r>
            <a:r>
              <a:rPr lang="ru-RU" b="1" dirty="0">
                <a:solidFill>
                  <a:schemeClr val="bg1"/>
                </a:solidFill>
              </a:rPr>
              <a:t>курсу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05172"/>
              </p:ext>
            </p:extLst>
          </p:nvPr>
        </p:nvGraphicFramePr>
        <p:xfrm>
          <a:off x="0" y="1200150"/>
          <a:ext cx="91440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772199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Место за 2 полугодие по 2 курсу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62123"/>
              </p:ext>
            </p:extLst>
          </p:nvPr>
        </p:nvGraphicFramePr>
        <p:xfrm>
          <a:off x="457200" y="1200150"/>
          <a:ext cx="8507289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955"/>
                <a:gridCol w="2633981"/>
                <a:gridCol w="31683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Группа</a:t>
                      </a:r>
                      <a:r>
                        <a:rPr lang="ru-RU" sz="4000" b="1" baseline="0" dirty="0" smtClean="0"/>
                        <a:t> 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общий  </a:t>
                      </a:r>
                      <a:r>
                        <a:rPr lang="ru-RU" sz="4000" b="1" baseline="0" dirty="0" smtClean="0"/>
                        <a:t> балл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Занимаемое место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ЭТМо-1-18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80,00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ТТПо-2-18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78,50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ЭТМо-2-18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76,42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338709"/>
      </p:ext>
    </p:extLst>
  </p:cSld>
  <p:clrMapOvr>
    <a:masterClrMapping/>
  </p:clrMapOvr>
  <p:transition spd="slow" advTm="6000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Результаты  за 1 и 2 полугодие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892425"/>
              </p:ext>
            </p:extLst>
          </p:nvPr>
        </p:nvGraphicFramePr>
        <p:xfrm>
          <a:off x="0" y="1200150"/>
          <a:ext cx="9144000" cy="259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24819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Группа </a:t>
                      </a:r>
                      <a:endParaRPr lang="ru-R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ТТПо-1-18</a:t>
                      </a:r>
                      <a:endParaRPr lang="ru-RU" sz="2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ТТПо-2-18</a:t>
                      </a:r>
                    </a:p>
                    <a:p>
                      <a:endParaRPr lang="ru-RU" sz="2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ЭТМо-1-18</a:t>
                      </a:r>
                    </a:p>
                    <a:p>
                      <a:endParaRPr lang="ru-RU" sz="2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ЭТМо-2-18</a:t>
                      </a:r>
                      <a:endParaRPr lang="ru-RU" sz="2300" b="1" dirty="0"/>
                    </a:p>
                  </a:txBody>
                  <a:tcPr anchor="ctr"/>
                </a:tc>
              </a:tr>
              <a:tr h="735459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 полугодие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75,99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79,59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75,32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73,52</a:t>
                      </a:r>
                      <a:endParaRPr lang="ru-RU" sz="2800" b="1" dirty="0"/>
                    </a:p>
                  </a:txBody>
                  <a:tcPr/>
                </a:tc>
              </a:tr>
              <a:tr h="735459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 полугодие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73,54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78,5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80,00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76,42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956041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507288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Сравнительный анализ по общим баллом  за 1 и 2 полугодие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59983"/>
              </p:ext>
            </p:extLst>
          </p:nvPr>
        </p:nvGraphicFramePr>
        <p:xfrm>
          <a:off x="0" y="1200150"/>
          <a:ext cx="9144000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007293"/>
      </p:ext>
    </p:extLst>
  </p:cSld>
  <p:clrMapOvr>
    <a:masterClrMapping/>
  </p:clrMapOvr>
  <p:transition spd="slow" advTm="6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35646"/>
            <a:ext cx="8229600" cy="85725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Спасибо за внимание!!!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03910"/>
      </p:ext>
    </p:extLst>
  </p:cSld>
  <p:clrMapOvr>
    <a:masterClrMapping/>
  </p:clrMapOvr>
  <p:transition spd="slow" advTm="1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229600" cy="3394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chemeClr val="bg1"/>
                </a:solidFill>
              </a:rPr>
              <a:t>Отделение </a:t>
            </a:r>
            <a:r>
              <a:rPr lang="ru-RU" sz="6000" b="1" dirty="0" smtClean="0">
                <a:solidFill>
                  <a:schemeClr val="bg1"/>
                </a:solidFill>
              </a:rPr>
              <a:t>ВПО</a:t>
            </a:r>
            <a:endParaRPr lang="ru-RU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bg1"/>
                </a:solidFill>
              </a:rPr>
              <a:t>Результаты МРСО за 2 полугодие </a:t>
            </a:r>
            <a:endParaRPr lang="ru-RU" sz="6000" dirty="0"/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72907687"/>
      </p:ext>
    </p:extLst>
  </p:cSld>
  <p:clrMapOvr>
    <a:masterClrMapping/>
  </p:clrMapOvr>
  <p:transition spd="slow" advTm="2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7574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000" dirty="0" smtClean="0">
                <a:solidFill>
                  <a:schemeClr val="bg1"/>
                </a:solidFill>
              </a:rPr>
              <a:t>1 курс</a:t>
            </a:r>
            <a:endParaRPr lang="ru-RU" sz="1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09660"/>
      </p:ext>
    </p:extLst>
  </p:cSld>
  <p:clrMapOvr>
    <a:masterClrMapping/>
  </p:clrMapOvr>
  <p:transition spd="slow" advTm="1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</a:t>
            </a:r>
            <a:r>
              <a:rPr lang="ru-RU" b="1" dirty="0" smtClean="0">
                <a:solidFill>
                  <a:schemeClr val="bg1"/>
                </a:solidFill>
              </a:rPr>
              <a:t>езультаты  за 2 семестр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625231"/>
              </p:ext>
            </p:extLst>
          </p:nvPr>
        </p:nvGraphicFramePr>
        <p:xfrm>
          <a:off x="0" y="1200150"/>
          <a:ext cx="9144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Группа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МВТо-1-19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ТТПо-1-19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ТТПо-2-19</a:t>
                      </a:r>
                    </a:p>
                    <a:p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ЭТМо-1-19</a:t>
                      </a:r>
                    </a:p>
                    <a:p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ЭТМо-2-19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МК1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33,43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32,73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33,14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32,19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32,35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МК2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35,26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32,98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34,53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34,31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34,36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ИК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14,59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11,34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13,31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13,09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13,48</a:t>
                      </a:r>
                      <a:endParaRPr lang="ru-RU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Общ балл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83,28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77,05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80,98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79,59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80,19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088507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23478"/>
            <a:ext cx="9540552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Динамика </a:t>
            </a:r>
            <a:r>
              <a:rPr lang="ru-RU" b="1" dirty="0" smtClean="0">
                <a:solidFill>
                  <a:schemeClr val="bg1"/>
                </a:solidFill>
              </a:rPr>
              <a:t>по результатом МРСО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по 1 </a:t>
            </a:r>
            <a:r>
              <a:rPr lang="ru-RU" b="1" dirty="0">
                <a:solidFill>
                  <a:schemeClr val="bg1"/>
                </a:solidFill>
              </a:rPr>
              <a:t>курсу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417820"/>
              </p:ext>
            </p:extLst>
          </p:nvPr>
        </p:nvGraphicFramePr>
        <p:xfrm>
          <a:off x="0" y="1059582"/>
          <a:ext cx="9180512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826131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Место за 2 полугодие по 1 курсу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877331"/>
              </p:ext>
            </p:extLst>
          </p:nvPr>
        </p:nvGraphicFramePr>
        <p:xfrm>
          <a:off x="457200" y="1200150"/>
          <a:ext cx="8507289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955"/>
                <a:gridCol w="2633981"/>
                <a:gridCol w="31683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Группа</a:t>
                      </a:r>
                      <a:r>
                        <a:rPr lang="ru-RU" sz="4000" b="1" baseline="0" dirty="0" smtClean="0"/>
                        <a:t> 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общий  </a:t>
                      </a:r>
                      <a:r>
                        <a:rPr lang="ru-RU" sz="4000" b="1" baseline="0" dirty="0" smtClean="0"/>
                        <a:t> балл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Занимаемое место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МВТо-1-19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83,28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ТТПо-2-19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80,98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2060"/>
                          </a:solidFill>
                        </a:rPr>
                        <a:t>ЭТМо-2-19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002060"/>
                          </a:solidFill>
                        </a:rPr>
                        <a:t>80,19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sz="4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637683"/>
      </p:ext>
    </p:extLst>
  </p:cSld>
  <p:clrMapOvr>
    <a:masterClrMapping/>
  </p:clrMapOvr>
  <p:transition spd="slow" advTm="6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</a:t>
            </a:r>
            <a:r>
              <a:rPr lang="ru-RU" b="1" dirty="0" smtClean="0">
                <a:solidFill>
                  <a:schemeClr val="bg1"/>
                </a:solidFill>
              </a:rPr>
              <a:t>езультаты  за 1 и 2 полугодие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950560"/>
              </p:ext>
            </p:extLst>
          </p:nvPr>
        </p:nvGraphicFramePr>
        <p:xfrm>
          <a:off x="0" y="1200150"/>
          <a:ext cx="9144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Группа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МВТо-1-19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ТТПо-1-19</a:t>
                      </a:r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ТТПо-2-19</a:t>
                      </a:r>
                    </a:p>
                    <a:p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/>
                        <a:t>ЭТМо-1-19</a:t>
                      </a:r>
                    </a:p>
                    <a:p>
                      <a:endParaRPr lang="ru-RU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ЭТМо-2-19</a:t>
                      </a:r>
                      <a:endParaRPr lang="ru-RU" sz="2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 полугодие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74,41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75,75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76,7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76,58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74,89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2 полугодие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83,28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77,05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80,98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79,59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80,19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172249"/>
      </p:ext>
    </p:extLst>
  </p:cSld>
  <p:clrMapOvr>
    <a:masterClrMapping/>
  </p:clrMapOvr>
  <p:transition spd="slow" advTm="5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928992" cy="8572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Сравнительный анализ по общим баллом  за 1 и 2 полугодие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262984"/>
              </p:ext>
            </p:extLst>
          </p:nvPr>
        </p:nvGraphicFramePr>
        <p:xfrm>
          <a:off x="107504" y="1131590"/>
          <a:ext cx="9036496" cy="401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312701"/>
      </p:ext>
    </p:extLst>
  </p:cSld>
  <p:clrMapOvr>
    <a:masterClrMapping/>
  </p:clrMapOvr>
  <p:transition spd="slow" advTm="6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7574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000" dirty="0">
                <a:solidFill>
                  <a:schemeClr val="bg1"/>
                </a:solidFill>
              </a:rPr>
              <a:t>2</a:t>
            </a:r>
            <a:r>
              <a:rPr lang="ru-RU" sz="15000" dirty="0" smtClean="0">
                <a:solidFill>
                  <a:schemeClr val="bg1"/>
                </a:solidFill>
              </a:rPr>
              <a:t> курс</a:t>
            </a:r>
            <a:endParaRPr lang="ru-RU" sz="1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04942"/>
      </p:ext>
    </p:extLst>
  </p:cSld>
  <p:clrMapOvr>
    <a:masterClrMapping/>
  </p:clrMapOvr>
  <p:transition spd="slow" advTm="1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213</Words>
  <Application>Microsoft Office PowerPoint</Application>
  <PresentationFormat>Экран (16:9)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Кыргызский авиационный институт им.И.Абдраимова</vt:lpstr>
      <vt:lpstr>Презентация PowerPoint</vt:lpstr>
      <vt:lpstr>Презентация PowerPoint</vt:lpstr>
      <vt:lpstr>Результаты  за 2 семестр</vt:lpstr>
      <vt:lpstr>Динамика по результатом МРСО  по 1 курсу</vt:lpstr>
      <vt:lpstr>Место за 2 полугодие по 1 курсу</vt:lpstr>
      <vt:lpstr>Результаты  за 1 и 2 полугодие</vt:lpstr>
      <vt:lpstr>Сравнительный анализ по общим баллом  за 1 и 2 полугодие</vt:lpstr>
      <vt:lpstr>Презентация PowerPoint</vt:lpstr>
      <vt:lpstr>Результаты  за 4 семестр</vt:lpstr>
      <vt:lpstr>Динамика по результатом МРСО  по 2 курсу</vt:lpstr>
      <vt:lpstr>Место за 2 полугодие по 2 курсу</vt:lpstr>
      <vt:lpstr> Результаты  за 1 и 2 полугодие</vt:lpstr>
      <vt:lpstr>Сравнительный анализ по общим баллом  за 1 и 2 полугодие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JK</dc:creator>
  <cp:lastModifiedBy>pk</cp:lastModifiedBy>
  <cp:revision>70</cp:revision>
  <dcterms:created xsi:type="dcterms:W3CDTF">2020-05-09T10:51:05Z</dcterms:created>
  <dcterms:modified xsi:type="dcterms:W3CDTF">2020-06-29T07:57:20Z</dcterms:modified>
</cp:coreProperties>
</file>